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58" r:id="rId3"/>
    <p:sldId id="259" r:id="rId4"/>
    <p:sldId id="283" r:id="rId5"/>
    <p:sldId id="284" r:id="rId6"/>
    <p:sldId id="268" r:id="rId7"/>
    <p:sldId id="286" r:id="rId8"/>
    <p:sldId id="287" r:id="rId9"/>
    <p:sldId id="288" r:id="rId10"/>
    <p:sldId id="289" r:id="rId11"/>
    <p:sldId id="290" r:id="rId12"/>
    <p:sldId id="262" r:id="rId13"/>
    <p:sldId id="292" r:id="rId14"/>
    <p:sldId id="293" r:id="rId15"/>
    <p:sldId id="294" r:id="rId16"/>
    <p:sldId id="274" r:id="rId17"/>
    <p:sldId id="296" r:id="rId18"/>
    <p:sldId id="302" r:id="rId19"/>
    <p:sldId id="303" r:id="rId20"/>
    <p:sldId id="297" r:id="rId21"/>
    <p:sldId id="298" r:id="rId22"/>
    <p:sldId id="299" r:id="rId23"/>
    <p:sldId id="300" r:id="rId24"/>
    <p:sldId id="305" r:id="rId25"/>
    <p:sldId id="304" r:id="rId26"/>
    <p:sldId id="301" r:id="rId27"/>
    <p:sldId id="260" r:id="rId28"/>
    <p:sldId id="306" r:id="rId29"/>
    <p:sldId id="278" r:id="rId30"/>
    <p:sldId id="279" r:id="rId31"/>
  </p:sldIdLst>
  <p:sldSz cx="9144000" cy="5143500" type="screen16x9"/>
  <p:notesSz cx="6858000" cy="9144000"/>
  <p:embeddedFontLst>
    <p:embeddedFont>
      <p:font typeface="Cousine" panose="02070409020205020404" pitchFamily="49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D298E1-6772-46D6-8CF5-7EF711A6C205}">
  <a:tblStyle styleId="{F6D298E1-6772-46D6-8CF5-7EF711A6C2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89535"/>
  </p:normalViewPr>
  <p:slideViewPr>
    <p:cSldViewPr snapToGrid="0" snapToObjects="1">
      <p:cViewPr varScale="1">
        <p:scale>
          <a:sx n="199" d="100"/>
          <a:sy n="199" d="100"/>
        </p:scale>
        <p:origin x="1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Sheet1!$A$2:$A$6</cx:f>
        <cx:lvl ptCount="5">
          <cx:pt idx="0">Tools - not TM specific</cx:pt>
          <cx:pt idx="1">Tools - TM specific</cx:pt>
          <cx:pt idx="2">Security team</cx:pt>
          <cx:pt idx="3">Dev team</cx:pt>
          <cx:pt idx="4">Dark matter</cx:pt>
        </cx:lvl>
      </cx:strDim>
      <cx:numDim type="val">
        <cx:f>Sheet1!$B$2:$B$6</cx:f>
        <cx:lvl ptCount="5" formatCode="General">
          <cx:pt idx="0">35</cx:pt>
          <cx:pt idx="1">25</cx:pt>
          <cx:pt idx="2">18</cx:pt>
          <cx:pt idx="3">12</cx:pt>
          <cx:pt idx="4">10</cx:pt>
        </cx:lvl>
      </cx:numDim>
    </cx:data>
  </cx:chartData>
  <cx:chart>
    <cx:title pos="t" align="ctr" overlay="0">
      <cx:tx>
        <cx:txData>
          <cx:v>Threat detection method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2200" b="1" i="0" u="none" strike="noStrike" baseline="0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rPr>
            <a:t>Threat detection method</a:t>
          </a:r>
        </a:p>
      </cx:txPr>
    </cx:title>
    <cx:plotArea>
      <cx:plotAreaRegion>
        <cx:series layoutId="clusteredColumn" uniqueId="{282D0E5C-DDB9-8941-AAF1-C454CFFD1A7D}">
          <cx:tx>
            <cx:txData>
              <cx:f>Sheet1!$B$1</cx:f>
              <cx:v>Threat Detection Method</cx:v>
            </cx:txData>
          </cx:tx>
          <cx:dataPt idx="0"/>
          <cx:dataPt idx="1">
            <cx:spPr>
              <a:solidFill>
                <a:srgbClr val="CFE2F3"/>
              </a:solidFill>
            </cx:spPr>
          </cx:dataPt>
          <cx:dataPt idx="2">
            <cx:spPr>
              <a:solidFill>
                <a:srgbClr val="CFE2F3"/>
              </a:solidFill>
            </cx:spPr>
          </cx:dataPt>
          <cx:dataPt idx="3">
            <cx:spPr>
              <a:solidFill>
                <a:srgbClr val="CFE2F3"/>
              </a:solidFill>
            </cx:spPr>
          </cx:dataPt>
          <cx:dataPt idx="4">
            <cx:spPr>
              <a:solidFill>
                <a:srgbClr val="CFE2F3"/>
              </a:solidFill>
            </cx:spPr>
          </cx:dataPt>
          <cx:dataId val="0"/>
          <cx:layoutPr>
            <cx:aggregation/>
          </cx:layoutPr>
          <cx:axisId val="1"/>
        </cx:series>
        <cx:series layoutId="paretoLine" ownerIdx="0" uniqueId="{B6CD185D-12D8-9B47-828B-39D342245D3A}">
          <cx:axisId val="2"/>
        </cx:series>
      </cx:plotAreaRegion>
      <cx:axis id="0" hidden="1">
        <cx:catScaling gapWidth="0.5"/>
        <cx:tickLabels/>
      </cx:axis>
      <cx:axis id="1">
        <cx:valScaling/>
        <cx:tickLabels/>
      </cx:axis>
      <cx:axis id="2">
        <cx:valScaling max="1" min="0"/>
        <cx:units unit="percentage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Sheet1!$A$2:$A$6</cx:f>
        <cx:lvl ptCount="5">
          <cx:pt idx="0">Tools - not TM specific</cx:pt>
          <cx:pt idx="1">Tools - TM specific</cx:pt>
          <cx:pt idx="2">Security team</cx:pt>
          <cx:pt idx="3">Dev team</cx:pt>
          <cx:pt idx="4">Dark matter</cx:pt>
        </cx:lvl>
      </cx:strDim>
      <cx:numDim type="val">
        <cx:f>Sheet1!$B$2:$B$6</cx:f>
        <cx:lvl ptCount="5" formatCode="General">
          <cx:pt idx="0">35</cx:pt>
          <cx:pt idx="1">25</cx:pt>
          <cx:pt idx="2">18</cx:pt>
          <cx:pt idx="3">12</cx:pt>
          <cx:pt idx="4">10</cx:pt>
        </cx:lvl>
      </cx:numDim>
    </cx:data>
  </cx:chartData>
  <cx:chart>
    <cx:title pos="t" align="ctr" overlay="0">
      <cx:tx>
        <cx:txData>
          <cx:v>Threat detection method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2200" b="1" i="0" u="none" strike="noStrike" baseline="0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rPr>
            <a:t>Threat detection method</a:t>
          </a:r>
        </a:p>
      </cx:txPr>
    </cx:title>
    <cx:plotArea>
      <cx:plotAreaRegion>
        <cx:series layoutId="clusteredColumn" uniqueId="{282D0E5C-DDB9-8941-AAF1-C454CFFD1A7D}">
          <cx:tx>
            <cx:txData>
              <cx:f>Sheet1!$B$1</cx:f>
              <cx:v>Threat Detection Method</cx:v>
            </cx:txData>
          </cx:tx>
          <cx:dataPt idx="0"/>
          <cx:dataPt idx="2">
            <cx:spPr>
              <a:solidFill>
                <a:srgbClr val="CFE2F3"/>
              </a:solidFill>
            </cx:spPr>
          </cx:dataPt>
          <cx:dataPt idx="3">
            <cx:spPr>
              <a:solidFill>
                <a:srgbClr val="CFE2F3"/>
              </a:solidFill>
            </cx:spPr>
          </cx:dataPt>
          <cx:dataPt idx="4">
            <cx:spPr>
              <a:solidFill>
                <a:srgbClr val="CFE2F3"/>
              </a:solidFill>
            </cx:spPr>
          </cx:dataPt>
          <cx:dataId val="0"/>
          <cx:layoutPr>
            <cx:aggregation/>
          </cx:layoutPr>
          <cx:axisId val="1"/>
        </cx:series>
        <cx:series layoutId="paretoLine" ownerIdx="0" uniqueId="{B6CD185D-12D8-9B47-828B-39D342245D3A}">
          <cx:axisId val="2"/>
        </cx:series>
      </cx:plotAreaRegion>
      <cx:axis id="0" hidden="1">
        <cx:catScaling gapWidth="0.5"/>
        <cx:tickLabels/>
      </cx:axis>
      <cx:axis id="1">
        <cx:valScaling/>
        <cx:tickLabels/>
      </cx:axis>
      <cx:axis id="2">
        <cx:valScaling max="1" min="0"/>
        <cx:units unit="percentage"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Sheet1!$A$2:$A$6</cx:f>
        <cx:lvl ptCount="5">
          <cx:pt idx="0">Tools - not TM specific</cx:pt>
          <cx:pt idx="1">Tools - TM specific</cx:pt>
          <cx:pt idx="2">Security team</cx:pt>
          <cx:pt idx="3">Dev team</cx:pt>
          <cx:pt idx="4">Dark matter</cx:pt>
        </cx:lvl>
      </cx:strDim>
      <cx:numDim type="val">
        <cx:f>Sheet1!$B$2:$B$6</cx:f>
        <cx:lvl ptCount="5" formatCode="General">
          <cx:pt idx="0">35</cx:pt>
          <cx:pt idx="1">25</cx:pt>
          <cx:pt idx="2">18</cx:pt>
          <cx:pt idx="3">12</cx:pt>
          <cx:pt idx="4">10</cx:pt>
        </cx:lvl>
      </cx:numDim>
    </cx:data>
  </cx:chartData>
  <cx:chart>
    <cx:title pos="t" align="ctr" overlay="0">
      <cx:tx>
        <cx:txData>
          <cx:v>Threat detection method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2200" b="1" i="0" u="none" strike="noStrike" baseline="0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rPr>
            <a:t>Threat detection method</a:t>
          </a:r>
        </a:p>
      </cx:txPr>
    </cx:title>
    <cx:plotArea>
      <cx:plotAreaRegion>
        <cx:series layoutId="clusteredColumn" uniqueId="{282D0E5C-DDB9-8941-AAF1-C454CFFD1A7D}">
          <cx:tx>
            <cx:txData>
              <cx:f>Sheet1!$B$1</cx:f>
              <cx:v>Threat Detection Method</cx:v>
            </cx:txData>
          </cx:tx>
          <cx:dataPt idx="0"/>
          <cx:dataPt idx="4">
            <cx:spPr>
              <a:solidFill>
                <a:srgbClr val="CFE2F3">
                  <a:lumMod val="10000"/>
                </a:srgbClr>
              </a:solidFill>
            </cx:spPr>
          </cx:dataPt>
          <cx:dataId val="0"/>
          <cx:layoutPr>
            <cx:aggregation/>
          </cx:layoutPr>
          <cx:axisId val="1"/>
        </cx:series>
        <cx:series layoutId="paretoLine" ownerIdx="0" uniqueId="{B6CD185D-12D8-9B47-828B-39D342245D3A}">
          <cx:axisId val="2"/>
        </cx:series>
      </cx:plotAreaRegion>
      <cx:axis id="0">
        <cx:catScaling gapWidth="0.5"/>
        <cx:tickLabels/>
      </cx:axis>
      <cx:axis id="1">
        <cx:valScaling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6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00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43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58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7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31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1: it’s security responsibility to make the interactions not painful. Better yet</a:t>
            </a:r>
            <a:r>
              <a:rPr lang="en-US"/>
              <a:t>, useful.</a:t>
            </a:r>
          </a:p>
        </p:txBody>
      </p:sp>
    </p:spTree>
    <p:extLst>
      <p:ext uri="{BB962C8B-B14F-4D97-AF65-F5344CB8AC3E}">
        <p14:creationId xmlns:p14="http://schemas.microsoft.com/office/powerpoint/2010/main" val="1175486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917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8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It’s just a mental scaffolding to find things. Needs to be augmented with threat libraries, CAPEC, MITRE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you some examples</a:t>
            </a:r>
          </a:p>
          <a:p>
            <a:endParaRPr lang="en-US" dirty="0"/>
          </a:p>
          <a:p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 can be spoofed by an attacker, and the external service provider does not know who the person getting the challenge questions really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45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Apart from brainstorming</a:t>
            </a:r>
          </a:p>
        </p:txBody>
      </p:sp>
    </p:spTree>
    <p:extLst>
      <p:ext uri="{BB962C8B-B14F-4D97-AF65-F5344CB8AC3E}">
        <p14:creationId xmlns:p14="http://schemas.microsoft.com/office/powerpoint/2010/main" val="178863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13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Each of these good links has several examples of “BAD”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OWASP cheat sheet on auth. Comes with about 50 pieces of advice, some with links to further reading.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08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Give me reference implementations reinforced by automated tests, or give me death.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020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zar/pyt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github.com/we45/ThreatPlaybook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hreatspec.org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cschneider4711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eatmodelingmanifesto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s.org/top25-software-erro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owasp.org/index.php/Category:OWASP_Top_Ten_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CB2111-6DD1-024A-97C8-C083A461A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Old Pareto had a chart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Irene, are you kidding? Stop throwing extra work at us!</a:t>
            </a:r>
            <a:endParaRPr sz="1800" dirty="0"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33BDB-F2E4-464D-83AA-00040D0A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810" y="160274"/>
            <a:ext cx="4684380" cy="32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8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Can’t remember all of that all the time</a:t>
            </a:r>
            <a:endParaRPr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C1D53-F19A-2F4E-95CA-E296EF09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30" y="1111348"/>
            <a:ext cx="7512146" cy="34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3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Security Team</a:t>
            </a:r>
            <a:endParaRPr sz="6000" b="1"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Need one example of “Good”</a:t>
            </a:r>
            <a:endParaRPr sz="1800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" name="Google Shape;414;p36">
            <a:extLst>
              <a:ext uri="{FF2B5EF4-FFF2-40B4-BE49-F238E27FC236}">
                <a16:creationId xmlns:a16="http://schemas.microsoft.com/office/drawing/2014/main" id="{BDD82CE1-9930-224B-81BE-ABAECD37333D}"/>
              </a:ext>
            </a:extLst>
          </p:cNvPr>
          <p:cNvSpPr>
            <a:spLocks noChangeAspect="1"/>
          </p:cNvSpPr>
          <p:nvPr/>
        </p:nvSpPr>
        <p:spPr>
          <a:xfrm>
            <a:off x="4116294" y="1326394"/>
            <a:ext cx="911412" cy="79228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15;p36">
            <a:extLst>
              <a:ext uri="{FF2B5EF4-FFF2-40B4-BE49-F238E27FC236}">
                <a16:creationId xmlns:a16="http://schemas.microsoft.com/office/drawing/2014/main" id="{F8EC5A5A-66C0-F644-9A9C-65874FE87189}"/>
              </a:ext>
            </a:extLst>
          </p:cNvPr>
          <p:cNvSpPr>
            <a:spLocks noChangeAspect="1"/>
          </p:cNvSpPr>
          <p:nvPr/>
        </p:nvSpPr>
        <p:spPr>
          <a:xfrm>
            <a:off x="3939805" y="1214086"/>
            <a:ext cx="1213884" cy="121563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16;p36">
            <a:extLst>
              <a:ext uri="{FF2B5EF4-FFF2-40B4-BE49-F238E27FC236}">
                <a16:creationId xmlns:a16="http://schemas.microsoft.com/office/drawing/2014/main" id="{3ED2D46B-E1BC-7A4D-A341-1529E56D641E}"/>
              </a:ext>
            </a:extLst>
          </p:cNvPr>
          <p:cNvSpPr>
            <a:spLocks noChangeAspect="1"/>
          </p:cNvSpPr>
          <p:nvPr/>
        </p:nvSpPr>
        <p:spPr>
          <a:xfrm>
            <a:off x="4102227" y="1337004"/>
            <a:ext cx="911412" cy="932643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  <p:bldP spid="16" grpId="0" animBg="1"/>
      <p:bldP spid="17" grpId="0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9FC5E8"/>
                </a:solidFill>
              </a:rPr>
              <a:t>2</a:t>
            </a: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Threat Modelling aids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BA16E-8EA3-B244-8BB3-4C19841A2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</p:spPr>
        <p:txBody>
          <a:bodyPr/>
          <a:lstStyle/>
          <a:p>
            <a:pPr algn="ctr"/>
            <a:r>
              <a:rPr lang="en-US" dirty="0"/>
              <a:t>Automated and semi-automated </a:t>
            </a:r>
          </a:p>
        </p:txBody>
      </p:sp>
    </p:spTree>
    <p:extLst>
      <p:ext uri="{BB962C8B-B14F-4D97-AF65-F5344CB8AC3E}">
        <p14:creationId xmlns:p14="http://schemas.microsoft.com/office/powerpoint/2010/main" val="424027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934D2-4BE2-EC4F-99B6-B2D854C9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Development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ECAC63-4D62-3E4F-8E2C-7F0AD14DD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  <a:p>
            <a:r>
              <a:rPr lang="en-US" dirty="0"/>
              <a:t>Dynamic Analysis</a:t>
            </a:r>
          </a:p>
          <a:p>
            <a:r>
              <a:rPr lang="en-US" dirty="0"/>
              <a:t>Fuzzing</a:t>
            </a:r>
          </a:p>
          <a:p>
            <a:r>
              <a:rPr lang="en-US" dirty="0"/>
              <a:t>Open Source Analysis</a:t>
            </a:r>
          </a:p>
          <a:p>
            <a:r>
              <a:rPr lang="en-US" dirty="0"/>
              <a:t>Code quality automated checks</a:t>
            </a:r>
          </a:p>
          <a:p>
            <a:r>
              <a:rPr lang="en-US" dirty="0"/>
              <a:t>Compliance automated checks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9642C-C7A9-AC40-9C84-DCD9014EC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488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541ED5-3A27-DA40-998C-4ABD479A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People’s time is precious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B5A2C-B43D-544F-8209-D76F9822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18" y="1239803"/>
            <a:ext cx="3989725" cy="314931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99A022-6125-9441-90F4-45CEFB99A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7E4822-AA9A-B542-AC1A-77014A17B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47" y="1239803"/>
            <a:ext cx="3754296" cy="3409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D28B8-647E-054E-BFDB-3B4CBADEA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1" name="Google Shape;382;p36">
            <a:extLst>
              <a:ext uri="{FF2B5EF4-FFF2-40B4-BE49-F238E27FC236}">
                <a16:creationId xmlns:a16="http://schemas.microsoft.com/office/drawing/2014/main" id="{9F6293C2-1CC0-C044-8CFC-29E3ED4D4C6F}"/>
              </a:ext>
            </a:extLst>
          </p:cNvPr>
          <p:cNvSpPr>
            <a:spLocks noChangeAspect="1"/>
          </p:cNvSpPr>
          <p:nvPr/>
        </p:nvSpPr>
        <p:spPr>
          <a:xfrm>
            <a:off x="3661147" y="3716538"/>
            <a:ext cx="623365" cy="627182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1;p36">
            <a:extLst>
              <a:ext uri="{FF2B5EF4-FFF2-40B4-BE49-F238E27FC236}">
                <a16:creationId xmlns:a16="http://schemas.microsoft.com/office/drawing/2014/main" id="{07FFFBE8-D582-FD44-B0C4-F18C7C8E0D0D}"/>
              </a:ext>
            </a:extLst>
          </p:cNvPr>
          <p:cNvSpPr>
            <a:spLocks noChangeAspect="1"/>
          </p:cNvSpPr>
          <p:nvPr/>
        </p:nvSpPr>
        <p:spPr>
          <a:xfrm>
            <a:off x="7479323" y="3730009"/>
            <a:ext cx="610015" cy="613711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C10E7C-3BA4-C047-9F0B-BB2ED0064331}"/>
              </a:ext>
            </a:extLst>
          </p:cNvPr>
          <p:cNvSpPr/>
          <p:nvPr/>
        </p:nvSpPr>
        <p:spPr>
          <a:xfrm>
            <a:off x="4654062" y="4649668"/>
            <a:ext cx="38241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lt1"/>
                </a:solidFill>
                <a:latin typeface="Cousine"/>
                <a:cs typeface="Cousine"/>
              </a:rPr>
              <a:t>https://</a:t>
            </a:r>
            <a:r>
              <a:rPr lang="en-US" sz="800" dirty="0" err="1">
                <a:solidFill>
                  <a:schemeClr val="lt1"/>
                </a:solidFill>
                <a:latin typeface="Cousine"/>
                <a:cs typeface="Cousine"/>
              </a:rPr>
              <a:t>checkmarx.atlassian.net</a:t>
            </a:r>
            <a:r>
              <a:rPr lang="en-US" sz="800" dirty="0">
                <a:solidFill>
                  <a:schemeClr val="lt1"/>
                </a:solidFill>
                <a:latin typeface="Cousine"/>
                <a:cs typeface="Cousine"/>
              </a:rPr>
              <a:t>/wiki/spaces/KC/pages/78544949/Scan+Results+Example+v8.2.0</a:t>
            </a:r>
          </a:p>
        </p:txBody>
      </p:sp>
    </p:spTree>
    <p:extLst>
      <p:ext uri="{BB962C8B-B14F-4D97-AF65-F5344CB8AC3E}">
        <p14:creationId xmlns:p14="http://schemas.microsoft.com/office/powerpoint/2010/main" val="387299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36C93A75-CFAB-D14F-98F4-E349468D43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1769271"/>
                  </p:ext>
                </p:extLst>
              </p:nvPr>
            </p:nvGraphicFramePr>
            <p:xfrm>
              <a:off x="905022" y="107853"/>
              <a:ext cx="7568418" cy="487211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36C93A75-CFAB-D14F-98F4-E349468D4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22" y="107853"/>
                <a:ext cx="7568418" cy="487211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C6BDA44-6CB0-D14E-81A0-F25A1546A465}"/>
              </a:ext>
            </a:extLst>
          </p:cNvPr>
          <p:cNvSpPr txBox="1"/>
          <p:nvPr/>
        </p:nvSpPr>
        <p:spPr>
          <a:xfrm>
            <a:off x="1359877" y="679939"/>
            <a:ext cx="292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– not TM specific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A24D4F-EC29-8D44-87A9-628A5A1AD278}"/>
              </a:ext>
            </a:extLst>
          </p:cNvPr>
          <p:cNvCxnSpPr/>
          <p:nvPr/>
        </p:nvCxnSpPr>
        <p:spPr>
          <a:xfrm flipV="1">
            <a:off x="1871002" y="3329354"/>
            <a:ext cx="6044419" cy="4220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934D2-4BE2-EC4F-99B6-B2D854C9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modelling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ECAC63-4D62-3E4F-8E2C-7F0AD14DD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Threat Modeling tool </a:t>
            </a:r>
          </a:p>
          <a:p>
            <a:r>
              <a:rPr lang="en-US" dirty="0"/>
              <a:t>OWASP </a:t>
            </a:r>
            <a:r>
              <a:rPr lang="en-US" dirty="0" err="1"/>
              <a:t>ThreatDragon</a:t>
            </a:r>
            <a:r>
              <a:rPr lang="en-US" dirty="0"/>
              <a:t> </a:t>
            </a:r>
          </a:p>
          <a:p>
            <a:r>
              <a:rPr lang="en-US" dirty="0"/>
              <a:t>Threats Manager Studio 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8312B-D4E4-AB40-BA71-A62AD1DC1E7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Tutamantic</a:t>
            </a:r>
            <a:endParaRPr lang="en-US" dirty="0"/>
          </a:p>
          <a:p>
            <a:r>
              <a:rPr lang="en-US" dirty="0" err="1"/>
              <a:t>IriusRisk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2190700-7953-9A48-8233-7D854306BDE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 err="1"/>
              <a:t>ThreatModeler</a:t>
            </a:r>
            <a:endParaRPr lang="en-US" dirty="0"/>
          </a:p>
          <a:p>
            <a:r>
              <a:rPr lang="en-US" dirty="0" err="1"/>
              <a:t>SDElements</a:t>
            </a:r>
            <a:endParaRPr lang="en-US" dirty="0"/>
          </a:p>
          <a:p>
            <a:r>
              <a:rPr lang="en-US" dirty="0" err="1"/>
              <a:t>SecuriCAD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9642C-C7A9-AC40-9C84-DCD9014EC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8CAE32D-2DE4-EA46-9141-FEF152CB186A}"/>
              </a:ext>
            </a:extLst>
          </p:cNvPr>
          <p:cNvSpPr/>
          <p:nvPr/>
        </p:nvSpPr>
        <p:spPr>
          <a:xfrm>
            <a:off x="845216" y="3783333"/>
            <a:ext cx="713480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Beer outline">
            <a:extLst>
              <a:ext uri="{FF2B5EF4-FFF2-40B4-BE49-F238E27FC236}">
                <a16:creationId xmlns:a16="http://schemas.microsoft.com/office/drawing/2014/main" id="{BCFDFD73-7034-B949-93E6-1BCB62A1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61" y="3903697"/>
            <a:ext cx="550115" cy="550115"/>
          </a:xfrm>
          <a:prstGeom prst="rect">
            <a:avLst/>
          </a:prstGeom>
        </p:spPr>
      </p:pic>
      <p:pic>
        <p:nvPicPr>
          <p:cNvPr id="12" name="Graphic 11" descr="Beer with solid fill">
            <a:extLst>
              <a:ext uri="{FF2B5EF4-FFF2-40B4-BE49-F238E27FC236}">
                <a16:creationId xmlns:a16="http://schemas.microsoft.com/office/drawing/2014/main" id="{F5D27706-7195-764E-9189-BB1A3CF19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9419" y="3903697"/>
            <a:ext cx="550115" cy="550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1BBDD2-83C9-934B-8F00-AD10D017BB08}"/>
              </a:ext>
            </a:extLst>
          </p:cNvPr>
          <p:cNvSpPr txBox="1"/>
          <p:nvPr/>
        </p:nvSpPr>
        <p:spPr>
          <a:xfrm>
            <a:off x="7651723" y="3994088"/>
            <a:ext cx="72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$$</a:t>
            </a:r>
          </a:p>
        </p:txBody>
      </p:sp>
    </p:spTree>
    <p:extLst>
      <p:ext uri="{BB962C8B-B14F-4D97-AF65-F5344CB8AC3E}">
        <p14:creationId xmlns:p14="http://schemas.microsoft.com/office/powerpoint/2010/main" val="129541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36C93A75-CFAB-D14F-98F4-E349468D43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82575897"/>
                  </p:ext>
                </p:extLst>
              </p:nvPr>
            </p:nvGraphicFramePr>
            <p:xfrm>
              <a:off x="905022" y="107853"/>
              <a:ext cx="7568418" cy="487211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36C93A75-CFAB-D14F-98F4-E349468D4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22" y="107853"/>
                <a:ext cx="7568418" cy="487211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C6BDA44-6CB0-D14E-81A0-F25A1546A465}"/>
              </a:ext>
            </a:extLst>
          </p:cNvPr>
          <p:cNvSpPr txBox="1"/>
          <p:nvPr/>
        </p:nvSpPr>
        <p:spPr>
          <a:xfrm>
            <a:off x="1336431" y="703385"/>
            <a:ext cx="292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– not TM specific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21447-52C6-F144-8175-5D6F7B6AE823}"/>
              </a:ext>
            </a:extLst>
          </p:cNvPr>
          <p:cNvSpPr txBox="1"/>
          <p:nvPr/>
        </p:nvSpPr>
        <p:spPr>
          <a:xfrm>
            <a:off x="2675206" y="1452805"/>
            <a:ext cx="292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– TM specific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99F164-59EF-6A47-8E01-6CB389367010}"/>
              </a:ext>
            </a:extLst>
          </p:cNvPr>
          <p:cNvCxnSpPr>
            <a:cxnSpLocks/>
          </p:cNvCxnSpPr>
          <p:nvPr/>
        </p:nvCxnSpPr>
        <p:spPr>
          <a:xfrm>
            <a:off x="3249637" y="2307101"/>
            <a:ext cx="469392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3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9FC5E8"/>
                </a:solidFill>
              </a:rPr>
              <a:t>3</a:t>
            </a: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DevSec</a:t>
            </a:r>
            <a:r>
              <a:rPr lang="en" dirty="0"/>
              <a:t> Collaboration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BA16E-8EA3-B244-8BB3-4C19841A2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</p:spPr>
        <p:txBody>
          <a:bodyPr/>
          <a:lstStyle/>
          <a:p>
            <a:pPr algn="ctr"/>
            <a:r>
              <a:rPr lang="en-US" dirty="0"/>
              <a:t>Add Ops for extra marks</a:t>
            </a:r>
          </a:p>
        </p:txBody>
      </p:sp>
    </p:spTree>
    <p:extLst>
      <p:ext uri="{BB962C8B-B14F-4D97-AF65-F5344CB8AC3E}">
        <p14:creationId xmlns:p14="http://schemas.microsoft.com/office/powerpoint/2010/main" val="327563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>
            <a:grpSpLocks/>
          </p:cNvGrpSpPr>
          <p:nvPr/>
        </p:nvGrpSpPr>
        <p:grpSpPr>
          <a:xfrm>
            <a:off x="6418916" y="2532630"/>
            <a:ext cx="1881222" cy="1902047"/>
            <a:chOff x="6103987" y="3681663"/>
            <a:chExt cx="2536024" cy="2536062"/>
          </a:xfrm>
        </p:grpSpPr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400" b="1" dirty="0"/>
              <a:t>Getting 80% benefits of threat modelling with 20% of effort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600" dirty="0"/>
              <a:t>”Innovative software and secure development practices are not a contradiction.”</a:t>
            </a:r>
          </a:p>
          <a:p>
            <a:pPr marL="0" lvl="0" indent="0">
              <a:buNone/>
            </a:pP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You can find me at: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@</a:t>
            </a:r>
            <a:r>
              <a:rPr lang="en" sz="1800" dirty="0" err="1"/>
              <a:t>IreneMichlin</a:t>
            </a:r>
            <a:endParaRPr sz="18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6" name="Google Shape;404;p36">
            <a:extLst>
              <a:ext uri="{FF2B5EF4-FFF2-40B4-BE49-F238E27FC236}">
                <a16:creationId xmlns:a16="http://schemas.microsoft.com/office/drawing/2014/main" id="{29CD3A7A-A512-3C4C-AFF2-3E651623DF1B}"/>
              </a:ext>
            </a:extLst>
          </p:cNvPr>
          <p:cNvSpPr>
            <a:spLocks noChangeAspect="1"/>
          </p:cNvSpPr>
          <p:nvPr/>
        </p:nvSpPr>
        <p:spPr>
          <a:xfrm>
            <a:off x="6516080" y="2753018"/>
            <a:ext cx="1588201" cy="1602620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708EC-E5B3-8245-9AFE-2DB6CFF64319}"/>
              </a:ext>
            </a:extLst>
          </p:cNvPr>
          <p:cNvSpPr txBox="1"/>
          <p:nvPr/>
        </p:nvSpPr>
        <p:spPr>
          <a:xfrm>
            <a:off x="8010082" y="2769316"/>
            <a:ext cx="388055" cy="271381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1200" b="1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54412-8A13-5B41-8F73-463D80ABFC61}"/>
              </a:ext>
            </a:extLst>
          </p:cNvPr>
          <p:cNvSpPr txBox="1"/>
          <p:nvPr/>
        </p:nvSpPr>
        <p:spPr>
          <a:xfrm>
            <a:off x="6407784" y="2445235"/>
            <a:ext cx="2207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lt1"/>
                </a:solidFill>
                <a:latin typeface="Cousine"/>
                <a:cs typeface="Cousine"/>
              </a:rPr>
              <a:t>20%</a:t>
            </a:r>
            <a:r>
              <a:rPr lang="en-US" b="1" dirty="0"/>
              <a:t> </a:t>
            </a:r>
            <a:r>
              <a:rPr lang="en-US" sz="1200" b="1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effort         80%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934D2-4BE2-EC4F-99B6-B2D854C9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pytm</a:t>
            </a:r>
            <a:r>
              <a:rPr lang="en-GB" b="1" dirty="0"/>
              <a:t>: A Pythonic framework for threat </a:t>
            </a:r>
            <a:r>
              <a:rPr lang="en-GB" b="1" dirty="0" err="1"/>
              <a:t>modeling</a:t>
            </a:r>
            <a:br>
              <a:rPr lang="en-GB" b="1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ECAC63-4D62-3E4F-8E2C-7F0AD14DD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hlinkClick r:id="rId3"/>
              </a:rPr>
              <a:t>https://github.com/izar/pytm</a:t>
            </a:r>
            <a:endParaRPr lang="en-US" sz="1400" dirty="0"/>
          </a:p>
          <a:p>
            <a:r>
              <a:rPr lang="en-GB" dirty="0"/>
              <a:t>@</a:t>
            </a:r>
            <a:r>
              <a:rPr lang="en-GB" dirty="0" err="1"/>
              <a:t>izar_t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9642C-C7A9-AC40-9C84-DCD9014EC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5064E-EDD7-DB41-96DB-C52FD708C2CB}"/>
              </a:ext>
            </a:extLst>
          </p:cNvPr>
          <p:cNvSpPr/>
          <p:nvPr/>
        </p:nvSpPr>
        <p:spPr>
          <a:xfrm>
            <a:off x="343225" y="2122273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 err="1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User_Web</a:t>
            </a:r>
            <a:r>
              <a:rPr lang="en-GB" sz="1600" dirty="0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 = Boundary("User/Web")</a:t>
            </a:r>
          </a:p>
          <a:p>
            <a:r>
              <a:rPr lang="en-GB" sz="1600" dirty="0" err="1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Web_DB</a:t>
            </a:r>
            <a:r>
              <a:rPr lang="en-GB" sz="1600" dirty="0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 = Boundary("Web/DB")</a:t>
            </a:r>
          </a:p>
          <a:p>
            <a:endParaRPr lang="en-GB" sz="1600" dirty="0">
              <a:solidFill>
                <a:schemeClr val="accent4"/>
              </a:solidFill>
              <a:latin typeface="Cousine"/>
              <a:cs typeface="Cousine"/>
              <a:sym typeface="Cousine"/>
            </a:endParaRPr>
          </a:p>
          <a:p>
            <a:r>
              <a:rPr lang="en-GB" sz="1600" dirty="0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user = Actor("User")</a:t>
            </a:r>
          </a:p>
          <a:p>
            <a:r>
              <a:rPr lang="en-GB" sz="1600" dirty="0" err="1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user.inBoundary</a:t>
            </a:r>
            <a:r>
              <a:rPr lang="en-GB" sz="1600" dirty="0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 = </a:t>
            </a:r>
            <a:r>
              <a:rPr lang="en-GB" sz="1600" dirty="0" err="1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User_Web</a:t>
            </a:r>
            <a:endParaRPr lang="en-GB" sz="1600" dirty="0">
              <a:solidFill>
                <a:schemeClr val="accent4"/>
              </a:solidFill>
              <a:latin typeface="Cousine"/>
              <a:cs typeface="Cousine"/>
              <a:sym typeface="Cousine"/>
            </a:endParaRPr>
          </a:p>
          <a:p>
            <a:endParaRPr lang="en-GB" sz="1600" dirty="0">
              <a:solidFill>
                <a:schemeClr val="accent4"/>
              </a:solidFill>
              <a:latin typeface="Cousine"/>
              <a:cs typeface="Cousine"/>
              <a:sym typeface="Cousine"/>
            </a:endParaRPr>
          </a:p>
          <a:p>
            <a:r>
              <a:rPr lang="en-GB" sz="1600" dirty="0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web = Server("Web Server")</a:t>
            </a:r>
          </a:p>
          <a:p>
            <a:r>
              <a:rPr lang="en-GB" sz="1600" dirty="0" err="1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web.OS</a:t>
            </a:r>
            <a:r>
              <a:rPr lang="en-GB" sz="1600" dirty="0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 = "</a:t>
            </a:r>
            <a:r>
              <a:rPr lang="en-GB" sz="1600" dirty="0" err="1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CloudOS</a:t>
            </a:r>
            <a:r>
              <a:rPr lang="en-GB" sz="1600" dirty="0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”</a:t>
            </a:r>
          </a:p>
          <a:p>
            <a:r>
              <a:rPr lang="en-GB" sz="1600" dirty="0" err="1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web.isHardened</a:t>
            </a:r>
            <a:r>
              <a:rPr lang="en-GB" sz="1600" dirty="0">
                <a:solidFill>
                  <a:schemeClr val="accent4"/>
                </a:solidFill>
                <a:latin typeface="Cousine"/>
                <a:cs typeface="Cousine"/>
                <a:sym typeface="Cousine"/>
              </a:rPr>
              <a:t> = True</a:t>
            </a:r>
            <a:endParaRPr lang="en-US" sz="1600" dirty="0">
              <a:solidFill>
                <a:schemeClr val="accent4"/>
              </a:solidFill>
              <a:latin typeface="Cousine"/>
              <a:cs typeface="Cousine"/>
              <a:sym typeface="Cousin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284E9E-B336-944F-92EF-74F1E5032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769" y="2122273"/>
            <a:ext cx="4644963" cy="255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69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7AFB-251C-7542-94A0-E683883C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ThreatPlaybook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CD133-BD2C-4744-AEBE-DE987AC91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hlinkClick r:id="rId2"/>
              </a:rPr>
              <a:t>https://github.com/we45/ThreatPlaybook</a:t>
            </a:r>
            <a:endParaRPr lang="en-US" sz="1400" dirty="0"/>
          </a:p>
          <a:p>
            <a:r>
              <a:rPr lang="en-GB" dirty="0"/>
              <a:t>@</a:t>
            </a:r>
            <a:r>
              <a:rPr lang="en-GB" dirty="0" err="1"/>
              <a:t>abhaybhargav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32EB-0FEE-E149-BCFF-519076FAE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A6226-A646-6247-9C68-910D269D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25" y="2377481"/>
            <a:ext cx="6925994" cy="19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4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252D-0035-0F4F-9745-3D0029F0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https://threatspec.org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D3B4D-4DE7-384D-9499-355946C15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zeroXten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34D64-CA3E-2448-8A07-D37E904BBA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258;p27">
            <a:extLst>
              <a:ext uri="{FF2B5EF4-FFF2-40B4-BE49-F238E27FC236}">
                <a16:creationId xmlns:a16="http://schemas.microsoft.com/office/drawing/2014/main" id="{10214C14-0BDA-2C40-859D-711A7DD8403B}"/>
              </a:ext>
            </a:extLst>
          </p:cNvPr>
          <p:cNvSpPr txBox="1"/>
          <p:nvPr/>
        </p:nvSpPr>
        <p:spPr>
          <a:xfrm>
            <a:off x="3726493" y="2525175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run</a:t>
            </a: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" sz="24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threatspec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6" name="Google Shape;259;p27">
            <a:extLst>
              <a:ext uri="{FF2B5EF4-FFF2-40B4-BE49-F238E27FC236}">
                <a16:creationId xmlns:a16="http://schemas.microsoft.com/office/drawing/2014/main" id="{95858C47-B5CD-FB4F-ACB1-B5BCBA2777E7}"/>
              </a:ext>
            </a:extLst>
          </p:cNvPr>
          <p:cNvSpPr txBox="1"/>
          <p:nvPr/>
        </p:nvSpPr>
        <p:spPr>
          <a:xfrm>
            <a:off x="3726493" y="3925350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get TM report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7" name="Google Shape;260;p27">
            <a:extLst>
              <a:ext uri="{FF2B5EF4-FFF2-40B4-BE49-F238E27FC236}">
                <a16:creationId xmlns:a16="http://schemas.microsoft.com/office/drawing/2014/main" id="{4FCF4DF4-8F0D-354D-9659-3CC6E00AAFB5}"/>
              </a:ext>
            </a:extLst>
          </p:cNvPr>
          <p:cNvCxnSpPr>
            <a:stCxn id="9" idx="2"/>
            <a:endCxn id="5" idx="0"/>
          </p:cNvCxnSpPr>
          <p:nvPr/>
        </p:nvCxnSpPr>
        <p:spPr>
          <a:xfrm>
            <a:off x="5598943" y="1708800"/>
            <a:ext cx="0" cy="8163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8" name="Google Shape;262;p27">
            <a:extLst>
              <a:ext uri="{FF2B5EF4-FFF2-40B4-BE49-F238E27FC236}">
                <a16:creationId xmlns:a16="http://schemas.microsoft.com/office/drawing/2014/main" id="{B2E35CC3-C61A-9744-A3D4-CC5981A3BC5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598943" y="3108975"/>
            <a:ext cx="0" cy="8163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9" name="Google Shape;261;p27">
            <a:extLst>
              <a:ext uri="{FF2B5EF4-FFF2-40B4-BE49-F238E27FC236}">
                <a16:creationId xmlns:a16="http://schemas.microsoft.com/office/drawing/2014/main" id="{C3A874D8-C692-6443-95FE-E53BEF83DEFC}"/>
              </a:ext>
            </a:extLst>
          </p:cNvPr>
          <p:cNvSpPr txBox="1"/>
          <p:nvPr/>
        </p:nvSpPr>
        <p:spPr>
          <a:xfrm>
            <a:off x="3726493" y="1125000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</a:t>
            </a:r>
            <a:r>
              <a:rPr lang="en" sz="2400" dirty="0" err="1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nnotate</a:t>
            </a:r>
            <a:r>
              <a:rPr lang="e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code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  <p:extLst>
      <p:ext uri="{BB962C8B-B14F-4D97-AF65-F5344CB8AC3E}">
        <p14:creationId xmlns:p14="http://schemas.microsoft.com/office/powerpoint/2010/main" val="406952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0CC8-A52F-0B4A-81E9-FA1AF798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Threagile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9AA91-5AD4-2A45-B695-BB5228F9D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https://</a:t>
            </a:r>
            <a:r>
              <a:rPr lang="en-US" sz="1400" dirty="0" err="1"/>
              <a:t>threagile.io</a:t>
            </a:r>
            <a:endParaRPr lang="en-US" sz="1400" dirty="0"/>
          </a:p>
          <a:p>
            <a:pPr fontAlgn="t"/>
            <a:r>
              <a:rPr lang="en-GB" dirty="0">
                <a:hlinkClick r:id="rId2"/>
              </a:rPr>
              <a:t>@cschneider4711</a:t>
            </a:r>
            <a:endParaRPr lang="en-GB" dirty="0"/>
          </a:p>
          <a:p>
            <a:r>
              <a:rPr lang="en-GB" dirty="0"/>
              <a:t>Threat Models as declarative YAML file</a:t>
            </a:r>
            <a:endParaRPr lang="ru-RU" dirty="0"/>
          </a:p>
          <a:p>
            <a:pPr lvl="1"/>
            <a:r>
              <a:rPr lang="en-GB" dirty="0"/>
              <a:t>Data Assets</a:t>
            </a:r>
            <a:endParaRPr lang="ru-RU" dirty="0"/>
          </a:p>
          <a:p>
            <a:pPr lvl="1"/>
            <a:r>
              <a:rPr lang="en-GB" dirty="0"/>
              <a:t>Components</a:t>
            </a:r>
            <a:endParaRPr lang="ru-RU" dirty="0"/>
          </a:p>
          <a:p>
            <a:pPr lvl="1"/>
            <a:r>
              <a:rPr lang="en-GB" dirty="0"/>
              <a:t>Communication Links</a:t>
            </a:r>
            <a:endParaRPr lang="ru-RU" dirty="0"/>
          </a:p>
          <a:p>
            <a:pPr lvl="1"/>
            <a:r>
              <a:rPr lang="en-GB" dirty="0"/>
              <a:t>Trust Boundaries</a:t>
            </a:r>
          </a:p>
          <a:p>
            <a:r>
              <a:rPr lang="en-GB" dirty="0"/>
              <a:t>Generates diagrams and threat reports</a:t>
            </a:r>
            <a:endParaRPr lang="ru-RU" dirty="0"/>
          </a:p>
          <a:p>
            <a:pPr marL="76200" indent="0">
              <a:buNone/>
            </a:pP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1BC2A-7718-7E47-890E-13A16AB361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9938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0CC8-A52F-0B4A-81E9-FA1AF798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materialize-threats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9AA91-5AD4-2A45-B695-BB5228F9D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secmerc</a:t>
            </a:r>
            <a:r>
              <a:rPr lang="en-US" sz="1400" dirty="0"/>
              <a:t>/materialize-threats</a:t>
            </a:r>
          </a:p>
          <a:p>
            <a:r>
              <a:rPr lang="en-GB" dirty="0"/>
              <a:t>Parse </a:t>
            </a:r>
            <a:r>
              <a:rPr lang="en-GB" dirty="0" err="1"/>
              <a:t>draw.io</a:t>
            </a:r>
            <a:r>
              <a:rPr lang="en-GB" dirty="0"/>
              <a:t> diagrams</a:t>
            </a:r>
            <a:endParaRPr lang="ru-RU" dirty="0"/>
          </a:p>
          <a:p>
            <a:r>
              <a:rPr lang="en-GB" dirty="0"/>
              <a:t>Enumerates threats</a:t>
            </a:r>
          </a:p>
          <a:p>
            <a:r>
              <a:rPr lang="en-GB" dirty="0"/>
              <a:t>Suggests mitigations and tests</a:t>
            </a:r>
            <a:endParaRPr lang="ru-RU" dirty="0"/>
          </a:p>
          <a:p>
            <a:pPr marL="76200" indent="0">
              <a:buNone/>
            </a:pP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1BC2A-7718-7E47-890E-13A16AB361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006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06C5-9C1E-2F47-8004-AD28337A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collaboration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DA7B7-1740-3644-AEAC-A456E9FFE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Visibility into backlogs</a:t>
            </a:r>
          </a:p>
          <a:p>
            <a:r>
              <a:rPr lang="en-US" dirty="0"/>
              <a:t>Security work on THE backlog</a:t>
            </a:r>
          </a:p>
          <a:p>
            <a:r>
              <a:rPr lang="en-US" dirty="0"/>
              <a:t>Paved road:</a:t>
            </a:r>
          </a:p>
          <a:p>
            <a:pPr lvl="1"/>
            <a:r>
              <a:rPr lang="en-US" dirty="0"/>
              <a:t>Vetted libraries</a:t>
            </a:r>
          </a:p>
          <a:p>
            <a:pPr lvl="1"/>
            <a:r>
              <a:rPr lang="en-US" dirty="0"/>
              <a:t>Secret management</a:t>
            </a:r>
          </a:p>
          <a:p>
            <a:pPr lvl="1"/>
            <a:r>
              <a:rPr lang="en-US" dirty="0"/>
              <a:t>Image/VM/Container management</a:t>
            </a:r>
          </a:p>
          <a:p>
            <a:pPr lvl="1"/>
            <a:r>
              <a:rPr lang="en-US" dirty="0"/>
              <a:t>Design and implementation patterns</a:t>
            </a:r>
          </a:p>
          <a:p>
            <a:r>
              <a:rPr lang="en-US" dirty="0"/>
              <a:t>Clear trigger for TM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2C57E-8E95-4E46-8AC4-0014C256C6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EDFBB-E5F9-7541-95D5-4323FEA51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8" y="923189"/>
            <a:ext cx="5382371" cy="40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9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36C93A75-CFAB-D14F-98F4-E349468D43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7991963"/>
                  </p:ext>
                </p:extLst>
              </p:nvPr>
            </p:nvGraphicFramePr>
            <p:xfrm>
              <a:off x="905022" y="107853"/>
              <a:ext cx="7568418" cy="487211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36C93A75-CFAB-D14F-98F4-E349468D4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22" y="107853"/>
                <a:ext cx="7568418" cy="4872110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C7B32D-A27E-F648-BC34-A2FBDC3C40A2}"/>
              </a:ext>
            </a:extLst>
          </p:cNvPr>
          <p:cNvCxnSpPr>
            <a:cxnSpLocks/>
          </p:cNvCxnSpPr>
          <p:nvPr/>
        </p:nvCxnSpPr>
        <p:spPr>
          <a:xfrm>
            <a:off x="5022166" y="1350499"/>
            <a:ext cx="29026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07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All models are wrong, but some are useful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D41D-8580-DC4D-8760-63D02CF4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</p:spPr>
        <p:txBody>
          <a:bodyPr/>
          <a:lstStyle/>
          <a:p>
            <a:r>
              <a:rPr lang="en-US" b="1" dirty="0">
                <a:hlinkClick r:id="rId3"/>
              </a:rPr>
              <a:t>https://www.threatmodelingmanifesto.org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B6024-CD4A-E941-AEE4-F2B336B5C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</p:spPr>
        <p:txBody>
          <a:bodyPr/>
          <a:lstStyle/>
          <a:p>
            <a:r>
              <a:rPr lang="en-GB" dirty="0"/>
              <a:t>Use the Manifesto as a guide to develop or refine a methodology that best fits your needs.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2EBB5-73C8-F04D-8202-F72589F2673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4D724-456B-934E-A175-B0EADC75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012" y="95250"/>
            <a:ext cx="1252897" cy="11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40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Thanks</a:t>
            </a:r>
            <a:r>
              <a:rPr lang="en" sz="6000" b="1" dirty="0"/>
              <a:t>!</a:t>
            </a:r>
            <a:endParaRPr sz="6000" b="1" dirty="0"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09500" y="3160274"/>
            <a:ext cx="3711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You can find me at: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@</a:t>
            </a:r>
            <a:r>
              <a:rPr lang="en-GB" sz="1800" dirty="0" err="1"/>
              <a:t>IreneMichlin</a:t>
            </a:r>
            <a:br>
              <a:rPr lang="en" sz="1800" dirty="0"/>
            </a:br>
            <a:r>
              <a:rPr lang="en" sz="1800" dirty="0"/>
              <a:t>irene221b@gmail.com</a:t>
            </a:r>
            <a:endParaRPr sz="1800" dirty="0"/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9FC5E8"/>
                </a:solidFill>
              </a:rPr>
              <a:t>1</a:t>
            </a:r>
            <a:endParaRPr sz="6000" dirty="0">
              <a:solidFill>
                <a:srgbClr val="9FC5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Threat Modelling?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BA16E-8EA3-B244-8BB3-4C19841A2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why do I care?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416579" y="1125000"/>
            <a:ext cx="81789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Special thanks to all the people who made and released these awesome resources for free: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" sz="1800">
                <a:solidFill>
                  <a:srgbClr val="FFFFFF"/>
                </a:solidFill>
              </a:rPr>
              <a:t>Presentation template by </a:t>
            </a:r>
            <a:r>
              <a:rPr lang="en" sz="1800" u="sng">
                <a:solidFill>
                  <a:srgbClr val="FFFFFF"/>
                </a:solidFill>
                <a:hlinkClick r:id="rId3"/>
              </a:rPr>
              <a:t>SlidesCarnival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" sz="1800">
                <a:solidFill>
                  <a:srgbClr val="FFFFFF"/>
                </a:solidFill>
              </a:rPr>
              <a:t>Photographs by </a:t>
            </a:r>
            <a:r>
              <a:rPr lang="en" sz="1800" u="sng">
                <a:solidFill>
                  <a:srgbClr val="FFFFFF"/>
                </a:solidFill>
                <a:hlinkClick r:id="rId4"/>
              </a:rPr>
              <a:t>Unsplash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351F4-4B16-DF4E-8D95-826FD957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Software-centric Threat Modelling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E979B0-5326-224A-934D-1830F6567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GB" b="1" dirty="0"/>
              <a:t>What are we building?</a:t>
            </a:r>
          </a:p>
          <a:p>
            <a:pPr marL="533400" indent="-457200">
              <a:buFont typeface="+mj-lt"/>
              <a:buAutoNum type="arabicPeriod"/>
            </a:pPr>
            <a:r>
              <a:rPr lang="en-GB" b="1" dirty="0"/>
              <a:t>What can go wrong?</a:t>
            </a:r>
          </a:p>
          <a:p>
            <a:pPr marL="533400" indent="-457200">
              <a:buFont typeface="+mj-lt"/>
              <a:buAutoNum type="arabicPeriod"/>
            </a:pPr>
            <a:r>
              <a:rPr lang="en-GB" b="1" dirty="0"/>
              <a:t>What are we going to do about that?</a:t>
            </a:r>
          </a:p>
          <a:p>
            <a:pPr marL="533400" indent="-457200">
              <a:buFont typeface="+mj-lt"/>
              <a:buAutoNum type="arabicPeriod"/>
            </a:pPr>
            <a:r>
              <a:rPr lang="en-GB" b="1" dirty="0"/>
              <a:t>Have we done a good enough job?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88FCC-1D0B-7B4A-B1CC-4862AD10AB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307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484B75-2EE8-6D49-A663-EE556E88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AB3CA-FBA8-D441-AFA6-B4C948B913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F7ECE-1C41-A947-9239-17CE5644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" y="1116190"/>
            <a:ext cx="5959187" cy="36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27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Google Shape;183;p23"/>
          <p:cNvGraphicFramePr/>
          <p:nvPr>
            <p:extLst>
              <p:ext uri="{D42A27DB-BD31-4B8C-83A1-F6EECF244321}">
                <p14:modId xmlns:p14="http://schemas.microsoft.com/office/powerpoint/2010/main" val="442357880"/>
              </p:ext>
            </p:extLst>
          </p:nvPr>
        </p:nvGraphicFramePr>
        <p:xfrm>
          <a:off x="108909" y="110579"/>
          <a:ext cx="8941305" cy="4800530"/>
        </p:xfrm>
        <a:graphic>
          <a:graphicData uri="http://schemas.openxmlformats.org/drawingml/2006/table">
            <a:tbl>
              <a:tblPr firstRow="1">
                <a:noFill/>
                <a:tableStyleId>{F6D298E1-6772-46D6-8CF5-7EF711A6C205}</a:tableStyleId>
              </a:tblPr>
              <a:tblGrid>
                <a:gridCol w="2980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0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0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7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Threat</a:t>
                      </a:r>
                      <a:endParaRPr sz="11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Property</a:t>
                      </a:r>
                      <a:endParaRPr sz="11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Definition</a:t>
                      </a:r>
                      <a:endParaRPr sz="11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7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highlight>
                            <a:srgbClr val="000080"/>
                          </a:highlight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S</a:t>
                      </a: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poofing</a:t>
                      </a:r>
                      <a:endParaRPr sz="1800" b="1" i="0" u="none" strike="noStrike" cap="none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Authentication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Impersonating something or someone else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81119"/>
                  </a:ext>
                </a:extLst>
              </a:tr>
              <a:tr h="6857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highlight>
                            <a:srgbClr val="000080"/>
                          </a:highlight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T</a:t>
                      </a: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ampering</a:t>
                      </a:r>
                      <a:endParaRPr sz="1800" b="1" i="0" u="none" strike="noStrike" cap="none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Integrity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Modifying data or code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216223"/>
                  </a:ext>
                </a:extLst>
              </a:tr>
              <a:tr h="6857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000080"/>
                          </a:highlight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epudiation</a:t>
                      </a:r>
                      <a:endParaRPr sz="18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Non-repudiation</a:t>
                      </a:r>
                    </a:p>
                  </a:txBody>
                  <a:tcPr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Claiming to have not performed an action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7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000080"/>
                          </a:highlight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I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nformation Disclosure</a:t>
                      </a:r>
                      <a:endParaRPr sz="18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Confidentiality</a:t>
                      </a:r>
                    </a:p>
                  </a:txBody>
                  <a:tcPr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Exposing information to non-authorised party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7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000080"/>
                          </a:highlight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enial of Service</a:t>
                      </a:r>
                      <a:endParaRPr sz="18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Availability</a:t>
                      </a:r>
                    </a:p>
                  </a:txBody>
                  <a:tcPr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Deny or degrade service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7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FFFF"/>
                          </a:solidFill>
                          <a:highlight>
                            <a:srgbClr val="000080"/>
                          </a:highlight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</a:t>
                      </a:r>
                      <a:r>
                        <a:rPr lang="en-GB" sz="18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levation of Privilege</a:t>
                      </a:r>
                      <a:endParaRPr sz="18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 sz="1800" b="1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Authorization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cap="none" dirty="0">
                          <a:solidFill>
                            <a:srgbClr val="FFFFFF"/>
                          </a:solidFill>
                          <a:latin typeface="Cousine"/>
                          <a:cs typeface="Cousine"/>
                          <a:sym typeface="Arial"/>
                        </a:rPr>
                        <a:t>Gain capabilities without proper authorisation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829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484B75-2EE8-6D49-A663-EE556E88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Spoofing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AB3CA-FBA8-D441-AFA6-B4C948B913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F7ECE-1C41-A947-9239-17CE5644A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30" y="1116190"/>
            <a:ext cx="5959187" cy="362403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39299D-82AE-3243-B157-5993F31EBFDB}"/>
              </a:ext>
            </a:extLst>
          </p:cNvPr>
          <p:cNvSpPr/>
          <p:nvPr/>
        </p:nvSpPr>
        <p:spPr>
          <a:xfrm>
            <a:off x="404331" y="1556825"/>
            <a:ext cx="3665922" cy="120982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3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017E-A10A-5047-AC0A-4B676564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B9FEA-D825-574E-AA98-4E01ABC3E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F78F4-434D-9444-B4BA-7AF299ED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" y="1172307"/>
            <a:ext cx="6442438" cy="3027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8B6F17-1CCA-9246-BED1-6E3ADD140C61}"/>
              </a:ext>
            </a:extLst>
          </p:cNvPr>
          <p:cNvSpPr/>
          <p:nvPr/>
        </p:nvSpPr>
        <p:spPr>
          <a:xfrm>
            <a:off x="404330" y="4410247"/>
            <a:ext cx="74829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lt1"/>
                </a:solidFill>
                <a:latin typeface="Cousine"/>
                <a:cs typeface="Cousine"/>
              </a:rPr>
              <a:t>Source: https://</a:t>
            </a:r>
            <a:r>
              <a:rPr lang="en-US" sz="800" dirty="0" err="1">
                <a:solidFill>
                  <a:schemeClr val="lt1"/>
                </a:solidFill>
                <a:latin typeface="Cousine"/>
                <a:cs typeface="Cousine"/>
              </a:rPr>
              <a:t>www.</a:t>
            </a:r>
            <a:r>
              <a:rPr lang="en-US" sz="800" dirty="0" err="1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welivesecurity</a:t>
            </a:r>
            <a:r>
              <a:rPr lang="en-US" sz="800" dirty="0" err="1">
                <a:solidFill>
                  <a:schemeClr val="lt1"/>
                </a:solidFill>
                <a:latin typeface="Cousine"/>
                <a:cs typeface="Cousine"/>
              </a:rPr>
              <a:t>.com</a:t>
            </a:r>
            <a:r>
              <a:rPr lang="en-US" sz="800" dirty="0">
                <a:solidFill>
                  <a:schemeClr val="lt1"/>
                </a:solidFill>
                <a:latin typeface="Cousine"/>
                <a:cs typeface="Cousine"/>
              </a:rPr>
              <a:t>/2019/05/14/plead-malware-</a:t>
            </a:r>
            <a:r>
              <a:rPr lang="en-US" sz="800" dirty="0" err="1">
                <a:solidFill>
                  <a:schemeClr val="lt1"/>
                </a:solidFill>
                <a:latin typeface="Cousine"/>
                <a:cs typeface="Cousine"/>
              </a:rPr>
              <a:t>mitm</a:t>
            </a:r>
            <a:r>
              <a:rPr lang="en-US" sz="800" dirty="0">
                <a:solidFill>
                  <a:schemeClr val="lt1"/>
                </a:solidFill>
                <a:latin typeface="Cousine"/>
                <a:cs typeface="Cousine"/>
              </a:rPr>
              <a:t>-</a:t>
            </a:r>
            <a:r>
              <a:rPr lang="en-US" sz="800" dirty="0" err="1">
                <a:solidFill>
                  <a:schemeClr val="lt1"/>
                </a:solidFill>
                <a:latin typeface="Cousine"/>
                <a:cs typeface="Cousine"/>
              </a:rPr>
              <a:t>asus-webstorage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4159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75348-E399-5F40-A258-BB3ED78C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sources of threats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FC8D0-4383-454E-B464-DC1642DB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Attack trees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www.owasp.org</a:t>
            </a:r>
            <a:r>
              <a:rPr lang="en-US" sz="1400" dirty="0"/>
              <a:t>/</a:t>
            </a:r>
            <a:r>
              <a:rPr lang="en-US" sz="1400" dirty="0" err="1"/>
              <a:t>index.php</a:t>
            </a:r>
            <a:r>
              <a:rPr lang="en-US" sz="1400" dirty="0"/>
              <a:t>/</a:t>
            </a:r>
            <a:r>
              <a:rPr lang="en-US" sz="1400" dirty="0" err="1"/>
              <a:t>OWASP_Cloud_Security_Project</a:t>
            </a:r>
            <a:endParaRPr lang="en-US" sz="1400" dirty="0"/>
          </a:p>
          <a:p>
            <a:r>
              <a:rPr lang="en-US" dirty="0"/>
              <a:t>CWE: </a:t>
            </a:r>
            <a:r>
              <a:rPr lang="en-US" sz="1400" dirty="0"/>
              <a:t>https://</a:t>
            </a:r>
            <a:r>
              <a:rPr lang="en-US" sz="1400" dirty="0" err="1"/>
              <a:t>cwe.mitre.org</a:t>
            </a:r>
            <a:r>
              <a:rPr lang="en-US" sz="1400" dirty="0"/>
              <a:t>/data/definitions/1008.html</a:t>
            </a:r>
          </a:p>
          <a:p>
            <a:r>
              <a:rPr lang="en-US" dirty="0"/>
              <a:t>SANS TOP25: </a:t>
            </a:r>
            <a:r>
              <a:rPr lang="en-US" sz="1400" dirty="0">
                <a:hlinkClick r:id="rId3"/>
              </a:rPr>
              <a:t>https://www.sans.org/top25-software-errors</a:t>
            </a:r>
            <a:endParaRPr lang="en-US" sz="1400" dirty="0"/>
          </a:p>
          <a:p>
            <a:r>
              <a:rPr lang="en-US" dirty="0"/>
              <a:t>ATT&amp;CK: </a:t>
            </a:r>
            <a:r>
              <a:rPr lang="en-US" sz="1400" dirty="0"/>
              <a:t>https://</a:t>
            </a:r>
            <a:r>
              <a:rPr lang="en-US" sz="1400" dirty="0" err="1"/>
              <a:t>attack.mitre.org</a:t>
            </a:r>
            <a:r>
              <a:rPr lang="en-US" sz="1400" dirty="0"/>
              <a:t> </a:t>
            </a:r>
          </a:p>
          <a:p>
            <a:r>
              <a:rPr lang="en-US" dirty="0"/>
              <a:t>OWASP Top 10: </a:t>
            </a:r>
            <a:r>
              <a:rPr lang="en-US" sz="1400" dirty="0">
                <a:hlinkClick r:id="rId4"/>
              </a:rPr>
              <a:t>https://www.owasp.org/index.php/Category:OWASP_Top_Ten_Project</a:t>
            </a:r>
            <a:endParaRPr lang="en-US" sz="1400" dirty="0"/>
          </a:p>
          <a:p>
            <a:r>
              <a:rPr lang="en-US" dirty="0"/>
              <a:t>Domain specific threat libraries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F8F335-68F0-6C46-83E1-3482CCAD08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0950837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lentine · SlidesCarnival" id="{F8542E78-3A9E-0D47-937D-7584AA53A1FE}" vid="{6C488996-99FC-5E4C-8202-A349FA79EBF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Valentine template</Template>
  <TotalTime>18837</TotalTime>
  <Words>789</Words>
  <Application>Microsoft Macintosh PowerPoint</Application>
  <PresentationFormat>On-screen Show (16:9)</PresentationFormat>
  <Paragraphs>175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Cousine</vt:lpstr>
      <vt:lpstr>Valentine template</vt:lpstr>
      <vt:lpstr>Old Pareto had a chart</vt:lpstr>
      <vt:lpstr>Getting 80% benefits of threat modelling with 20% of effort</vt:lpstr>
      <vt:lpstr>1 What is Threat Modelling?</vt:lpstr>
      <vt:lpstr>Software-centric Threat Modelling</vt:lpstr>
      <vt:lpstr>Data Flow Diagrams</vt:lpstr>
      <vt:lpstr>PowerPoint Presentation</vt:lpstr>
      <vt:lpstr>Spoofing</vt:lpstr>
      <vt:lpstr>Tampering</vt:lpstr>
      <vt:lpstr>Other sources of threats</vt:lpstr>
      <vt:lpstr>PowerPoint Presentation</vt:lpstr>
      <vt:lpstr>Can’t remember all of that all the time</vt:lpstr>
      <vt:lpstr>Security Team</vt:lpstr>
      <vt:lpstr>2 Threat Modelling aids</vt:lpstr>
      <vt:lpstr>Secure Development tools</vt:lpstr>
      <vt:lpstr>People’s time is precious</vt:lpstr>
      <vt:lpstr>PowerPoint Presentation</vt:lpstr>
      <vt:lpstr>Threat modelling tools</vt:lpstr>
      <vt:lpstr>PowerPoint Presentation</vt:lpstr>
      <vt:lpstr>3 DevSec Collaboration</vt:lpstr>
      <vt:lpstr>pytm: A Pythonic framework for threat modeling </vt:lpstr>
      <vt:lpstr>ThreatPlaybook</vt:lpstr>
      <vt:lpstr>https://threatspec.org  </vt:lpstr>
      <vt:lpstr>Threagile </vt:lpstr>
      <vt:lpstr>materialize-threats </vt:lpstr>
      <vt:lpstr>Good collaboration practices</vt:lpstr>
      <vt:lpstr>PowerPoint Presentation</vt:lpstr>
      <vt:lpstr>PowerPoint Presentation</vt:lpstr>
      <vt:lpstr>https://www.threatmodelingmanifesto.org</vt:lpstr>
      <vt:lpstr>Thanks!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Pareto had a chart</dc:title>
  <dc:creator>Irene Michlin</dc:creator>
  <cp:lastModifiedBy>Irene Michlin</cp:lastModifiedBy>
  <cp:revision>75</cp:revision>
  <dcterms:created xsi:type="dcterms:W3CDTF">2019-09-05T11:37:30Z</dcterms:created>
  <dcterms:modified xsi:type="dcterms:W3CDTF">2021-03-23T15:36:59Z</dcterms:modified>
</cp:coreProperties>
</file>